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#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665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Мышление как Основа Экономической Деятельности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1315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Исследование того, как наши когнитивные процессы формируют рынки, принятие решений и, в конечном счете, мировую экономику.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570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Ключевая идея: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Экономика — это не только цифры, но и психология, стоящая за ними.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685" y="727353"/>
            <a:ext cx="511206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Ключевые Выводы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685" y="1448038"/>
            <a:ext cx="8349972" cy="511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Мышление как Движущая Сила Прогресса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715685" y="2265878"/>
            <a:ext cx="4263390" cy="613410"/>
          </a:xfrm>
          <a:prstGeom prst="roundRect">
            <a:avLst>
              <a:gd name="adj" fmla="val 48003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94027" y="2419231"/>
            <a:ext cx="306705" cy="3067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0115" y="3083719"/>
            <a:ext cx="306085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Мышление — Это Основа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20115" y="3525798"/>
            <a:ext cx="3854529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Экономические решения глубоко укоренены в психологии и когнитивных процессах, а не только в рациональном расчете.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3505" y="2265878"/>
            <a:ext cx="4263390" cy="613410"/>
          </a:xfrm>
          <a:prstGeom prst="roundRect">
            <a:avLst>
              <a:gd name="adj" fmla="val 48003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848" y="2419231"/>
            <a:ext cx="306705" cy="30670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87935" y="3083719"/>
            <a:ext cx="289250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Искажения Неизбежны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387935" y="3525798"/>
            <a:ext cx="3854529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Признание наших когнитивных искажений — первый шаг к более качественному принятию решений.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9651325" y="2265878"/>
            <a:ext cx="4263390" cy="613410"/>
          </a:xfrm>
          <a:prstGeom prst="roundRect">
            <a:avLst>
              <a:gd name="adj" fmla="val 48003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29668" y="2419231"/>
            <a:ext cx="306705" cy="30670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55756" y="3083719"/>
            <a:ext cx="301775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Развитие и Применение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9855756" y="3525798"/>
            <a:ext cx="3854529" cy="163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Поведенческая экономика предлагает практические инструменты для улучшения индивидуальных и коллективных экономических результатов.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1022390" y="5825609"/>
            <a:ext cx="1289232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Изучая человеческое мышление, мы не только понимаем рынки, но и получаем возможность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проектировать более эффективное и гуманное экономическое будущее.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715685" y="5595580"/>
            <a:ext cx="22860" cy="1114187"/>
          </a:xfrm>
          <a:prstGeom prst="rect">
            <a:avLst/>
          </a:prstGeom>
          <a:solidFill>
            <a:srgbClr val="4967E9"/>
          </a:solidFill>
          <a:ln/>
        </p:spPr>
      </p:sp>
      <p:pic>
        <p:nvPicPr>
          <p:cNvPr id="18" name="Image 3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85" y="6939796"/>
            <a:ext cx="7084695" cy="5623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325" y="1240036"/>
            <a:ext cx="7672149" cy="1313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Откуда Берутся Решения: Роль Когнитивных Процессов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2325" y="2869406"/>
            <a:ext cx="7672149" cy="4120158"/>
          </a:xfrm>
          <a:prstGeom prst="roundRect">
            <a:avLst>
              <a:gd name="adj" fmla="val 214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9945" y="2877026"/>
            <a:ext cx="3828455" cy="2556986"/>
          </a:xfrm>
          <a:prstGeom prst="roundRect">
            <a:avLst>
              <a:gd name="adj" fmla="val 3454"/>
            </a:avLst>
          </a:prstGeom>
          <a:solidFill>
            <a:srgbClr val="D2D9F9"/>
          </a:solidFill>
          <a:ln/>
        </p:spPr>
      </p:sp>
      <p:sp>
        <p:nvSpPr>
          <p:cNvPr id="6" name="Text 3"/>
          <p:cNvSpPr/>
          <p:nvPr/>
        </p:nvSpPr>
        <p:spPr>
          <a:xfrm>
            <a:off x="6440210" y="3087291"/>
            <a:ext cx="3092529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Восприятие Информации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440210" y="3870603"/>
            <a:ext cx="3092529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Как мы фильтруем и интерпретируем огромные потоки экономических данных и сигналов рынка.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058400" y="2877026"/>
            <a:ext cx="3828455" cy="2556986"/>
          </a:xfrm>
          <a:prstGeom prst="rect">
            <a:avLst/>
          </a:prstGeom>
          <a:solidFill>
            <a:srgbClr val="D2D9F9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877026"/>
            <a:ext cx="22860" cy="2556986"/>
          </a:xfrm>
          <a:prstGeom prst="roundRect">
            <a:avLst>
              <a:gd name="adj" fmla="val 386338"/>
            </a:avLst>
          </a:prstGeom>
          <a:solidFill>
            <a:srgbClr val="B8BFDF"/>
          </a:solidFill>
          <a:ln/>
        </p:spPr>
      </p:sp>
      <p:sp>
        <p:nvSpPr>
          <p:cNvPr id="10" name="Text 7"/>
          <p:cNvSpPr/>
          <p:nvPr/>
        </p:nvSpPr>
        <p:spPr>
          <a:xfrm>
            <a:off x="10584061" y="3087291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Обработка и Анализ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584061" y="3541990"/>
            <a:ext cx="3092529" cy="168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Использование памяти, логики и опыта для построения моделей и прогнозирования результатов действий.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795629" y="3892689"/>
            <a:ext cx="525661" cy="525661"/>
          </a:xfrm>
          <a:prstGeom prst="roundRect">
            <a:avLst>
              <a:gd name="adj" fmla="val 16801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7074" y="4024134"/>
            <a:ext cx="262771" cy="262771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6229945" y="5434013"/>
            <a:ext cx="7656909" cy="1547932"/>
          </a:xfrm>
          <a:prstGeom prst="rect">
            <a:avLst/>
          </a:prstGeom>
          <a:solidFill>
            <a:srgbClr val="D2D9F9"/>
          </a:solidFill>
          <a:ln/>
        </p:spPr>
      </p:sp>
      <p:sp>
        <p:nvSpPr>
          <p:cNvPr id="15" name="Shape 11"/>
          <p:cNvSpPr/>
          <p:nvPr/>
        </p:nvSpPr>
        <p:spPr>
          <a:xfrm>
            <a:off x="6229945" y="5434013"/>
            <a:ext cx="7656909" cy="22860"/>
          </a:xfrm>
          <a:prstGeom prst="roundRect">
            <a:avLst>
              <a:gd name="adj" fmla="val 386338"/>
            </a:avLst>
          </a:prstGeom>
          <a:solidFill>
            <a:srgbClr val="B8BFDF"/>
          </a:solidFill>
          <a:ln/>
        </p:spPr>
      </p:sp>
      <p:sp>
        <p:nvSpPr>
          <p:cNvPr id="16" name="Text 12"/>
          <p:cNvSpPr/>
          <p:nvPr/>
        </p:nvSpPr>
        <p:spPr>
          <a:xfrm>
            <a:off x="6440210" y="5644277"/>
            <a:ext cx="302490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Формирование Выбора</a:t>
            </a:r>
            <a:endParaRPr lang="en-US" sz="2050" dirty="0"/>
          </a:p>
        </p:txBody>
      </p:sp>
      <p:sp>
        <p:nvSpPr>
          <p:cNvPr id="17" name="Text 13"/>
          <p:cNvSpPr/>
          <p:nvPr/>
        </p:nvSpPr>
        <p:spPr>
          <a:xfrm>
            <a:off x="6440210" y="6098977"/>
            <a:ext cx="6920984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Перевод внутренних оценок и предпочтений в конкретные экономические действия, будь то покупка или инвестиция.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2456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Рациональность vs. Ограниченная Рациональность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6882" y="2059543"/>
            <a:ext cx="7114461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Как мы принимаем экономические решения</a:t>
            </a:r>
            <a:endParaRPr lang="en-US" sz="2550" dirty="0"/>
          </a:p>
        </p:txBody>
      </p:sp>
      <p:sp>
        <p:nvSpPr>
          <p:cNvPr id="4" name="Shape 2"/>
          <p:cNvSpPr/>
          <p:nvPr/>
        </p:nvSpPr>
        <p:spPr>
          <a:xfrm>
            <a:off x="766882" y="3045500"/>
            <a:ext cx="6281023" cy="3398401"/>
          </a:xfrm>
          <a:prstGeom prst="roundRect">
            <a:avLst>
              <a:gd name="adj" fmla="val 2708"/>
            </a:avLst>
          </a:prstGeom>
          <a:solidFill>
            <a:srgbClr val="BBC6F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957" y="3369231"/>
            <a:ext cx="342305" cy="2738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47336" y="3319343"/>
            <a:ext cx="40887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Классическая Рациональность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47336" y="3880723"/>
            <a:ext cx="5281493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Предполагает, что агенты имеют полный доступ к информации, неограниченные когнитивные способности и всегда стремятся к максимальной полезности.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547336" y="5479971"/>
            <a:ext cx="528149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Идеальный расчет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547336" y="5907167"/>
            <a:ext cx="528149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Максимизация прибыли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90115" y="3045500"/>
            <a:ext cx="6281023" cy="3740706"/>
          </a:xfrm>
          <a:prstGeom prst="roundRect">
            <a:avLst>
              <a:gd name="adj" fmla="val 2460"/>
            </a:avLst>
          </a:prstGeom>
          <a:solidFill>
            <a:srgbClr val="BBC6F7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190" y="3369231"/>
            <a:ext cx="342305" cy="27384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70570" y="3319343"/>
            <a:ext cx="5281493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Ограниченная Рациональность (Г. Саймон)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8370570" y="4223028"/>
            <a:ext cx="5281493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Признает, что реальные люди ограничены во времени, информации и вычислительных возможностях. Мы не максимизируем, а "удовлетворяем".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8370570" y="5822275"/>
            <a:ext cx="528149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Неполная информация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8370570" y="6249472"/>
            <a:ext cx="528149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Поиск "достаточно хорошего" решения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766882" y="7279124"/>
            <a:ext cx="130966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Принятие решений часто является компромиссом между идеальным расчетом и когнитивной экономией.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326" y="749737"/>
            <a:ext cx="8236982" cy="457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Эмоции в Экономике: Недооцененный Фактор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7327" y="1596866"/>
            <a:ext cx="2929295" cy="175676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660" y="1596866"/>
            <a:ext cx="2929295" cy="175676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307580" y="3615214"/>
            <a:ext cx="15240" cy="3864531"/>
          </a:xfrm>
          <a:prstGeom prst="roundRect">
            <a:avLst>
              <a:gd name="adj" fmla="val 403460"/>
            </a:avLst>
          </a:prstGeom>
          <a:solidFill>
            <a:srgbClr val="B8BFDF"/>
          </a:solidFill>
          <a:ln/>
        </p:spPr>
      </p:sp>
      <p:sp>
        <p:nvSpPr>
          <p:cNvPr id="6" name="Shape 2"/>
          <p:cNvSpPr/>
          <p:nvPr/>
        </p:nvSpPr>
        <p:spPr>
          <a:xfrm>
            <a:off x="497086" y="3615214"/>
            <a:ext cx="6802874" cy="1092994"/>
          </a:xfrm>
          <a:prstGeom prst="roundRect">
            <a:avLst>
              <a:gd name="adj" fmla="val 562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5323761" y="3769162"/>
            <a:ext cx="1829872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Страх и Жадность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51034" y="4085630"/>
            <a:ext cx="6502598" cy="468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Эти две доминирующие эмоции управляют рыночными циклами. Страх может спровоцировать панику и распродажи, а жадность — пузыри и переоценку активов.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7330440" y="5000982"/>
            <a:ext cx="6802874" cy="1092994"/>
          </a:xfrm>
          <a:prstGeom prst="rect">
            <a:avLst/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476768" y="5154930"/>
            <a:ext cx="2021919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Доверие и Взаимность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476768" y="5471398"/>
            <a:ext cx="6502598" cy="468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Эмоциональные состояния, такие как доверие, критически важны для заключения сделок, кредитования и функционирования финансовых институтов.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497086" y="6386751"/>
            <a:ext cx="6802874" cy="1092994"/>
          </a:xfrm>
          <a:prstGeom prst="roundRect">
            <a:avLst>
              <a:gd name="adj" fmla="val 562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014079" y="6540698"/>
            <a:ext cx="2139553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Сожаление и Избегание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651034" y="6857167"/>
            <a:ext cx="6502598" cy="468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Ожидание сожаления часто заставляет людей отказываться от рискованных, но потенциально выгодных инвестиций, придерживаясь статус-кво.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982" y="333137"/>
            <a:ext cx="3684627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Когнитивные Искажения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3982" y="760214"/>
            <a:ext cx="3589615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Почему мы иногда действуем нелогично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6197" y="1168956"/>
            <a:ext cx="10717887" cy="490525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6909" y="2393666"/>
            <a:ext cx="689115" cy="6891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62950" y="4909367"/>
            <a:ext cx="2012217" cy="387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Доступность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4101" y="2394959"/>
            <a:ext cx="689115" cy="6891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7007" y="4715554"/>
            <a:ext cx="2012216" cy="775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Подтверждение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940" y="2394959"/>
            <a:ext cx="689115" cy="6891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104845" y="4715554"/>
            <a:ext cx="2012216" cy="775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Неприятие Потерь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5996" y="2394959"/>
            <a:ext cx="689115" cy="68911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527555" y="4909367"/>
            <a:ext cx="2012216" cy="387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Привязка</a:t>
            </a:r>
            <a:endParaRPr lang="en-US" sz="1350" dirty="0"/>
          </a:p>
        </p:txBody>
      </p:sp>
      <p:sp>
        <p:nvSpPr>
          <p:cNvPr id="13" name="Shape 6"/>
          <p:cNvSpPr/>
          <p:nvPr/>
        </p:nvSpPr>
        <p:spPr>
          <a:xfrm>
            <a:off x="7307580" y="6210419"/>
            <a:ext cx="15240" cy="2907744"/>
          </a:xfrm>
          <a:prstGeom prst="roundRect">
            <a:avLst>
              <a:gd name="adj" fmla="val 333920"/>
            </a:avLst>
          </a:prstGeom>
          <a:solidFill>
            <a:srgbClr val="B8BFDF"/>
          </a:solidFill>
          <a:ln/>
        </p:spPr>
      </p:sp>
      <p:sp>
        <p:nvSpPr>
          <p:cNvPr id="14" name="Shape 7"/>
          <p:cNvSpPr/>
          <p:nvPr/>
        </p:nvSpPr>
        <p:spPr>
          <a:xfrm>
            <a:off x="6967061" y="6687383"/>
            <a:ext cx="363379" cy="15240"/>
          </a:xfrm>
          <a:prstGeom prst="roundRect">
            <a:avLst>
              <a:gd name="adj" fmla="val 333920"/>
            </a:avLst>
          </a:prstGeom>
          <a:solidFill>
            <a:srgbClr val="B8BFDF"/>
          </a:solidFill>
          <a:ln/>
        </p:spPr>
      </p:sp>
      <p:sp>
        <p:nvSpPr>
          <p:cNvPr id="15" name="Shape 8"/>
          <p:cNvSpPr/>
          <p:nvPr/>
        </p:nvSpPr>
        <p:spPr>
          <a:xfrm>
            <a:off x="7269778" y="6649581"/>
            <a:ext cx="90845" cy="90845"/>
          </a:xfrm>
          <a:prstGeom prst="roundRect">
            <a:avLst>
              <a:gd name="adj" fmla="val 503275"/>
            </a:avLst>
          </a:prstGeom>
          <a:solidFill>
            <a:srgbClr val="4967E9"/>
          </a:solidFill>
          <a:ln/>
        </p:spPr>
      </p:sp>
      <p:sp>
        <p:nvSpPr>
          <p:cNvPr id="16" name="Shape 9"/>
          <p:cNvSpPr/>
          <p:nvPr/>
        </p:nvSpPr>
        <p:spPr>
          <a:xfrm>
            <a:off x="423982" y="6210419"/>
            <a:ext cx="6527840" cy="969288"/>
          </a:xfrm>
          <a:prstGeom prst="roundRect">
            <a:avLst>
              <a:gd name="adj" fmla="val 525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08640" y="6339126"/>
            <a:ext cx="151447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Эффект Привязки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552688" y="6601063"/>
            <a:ext cx="6270427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Чрезмерная зависимость от первого полученного фрагмента информации (например, изначальной цены).</a:t>
            </a:r>
            <a:endParaRPr lang="en-US" sz="950" dirty="0"/>
          </a:p>
        </p:txBody>
      </p:sp>
      <p:sp>
        <p:nvSpPr>
          <p:cNvPr id="19" name="Shape 12"/>
          <p:cNvSpPr/>
          <p:nvPr/>
        </p:nvSpPr>
        <p:spPr>
          <a:xfrm>
            <a:off x="7299960" y="7414260"/>
            <a:ext cx="363379" cy="15240"/>
          </a:xfrm>
          <a:prstGeom prst="roundRect">
            <a:avLst>
              <a:gd name="adj" fmla="val 333920"/>
            </a:avLst>
          </a:prstGeom>
          <a:solidFill>
            <a:srgbClr val="B8BFDF"/>
          </a:solidFill>
          <a:ln/>
        </p:spPr>
      </p:sp>
      <p:sp>
        <p:nvSpPr>
          <p:cNvPr id="20" name="Shape 13"/>
          <p:cNvSpPr/>
          <p:nvPr/>
        </p:nvSpPr>
        <p:spPr>
          <a:xfrm>
            <a:off x="7269778" y="7376458"/>
            <a:ext cx="90845" cy="90845"/>
          </a:xfrm>
          <a:prstGeom prst="roundRect">
            <a:avLst>
              <a:gd name="adj" fmla="val 503275"/>
            </a:avLst>
          </a:prstGeom>
          <a:solidFill>
            <a:srgbClr val="4967E9"/>
          </a:solidFill>
          <a:ln/>
        </p:spPr>
      </p:sp>
      <p:sp>
        <p:nvSpPr>
          <p:cNvPr id="21" name="Shape 14"/>
          <p:cNvSpPr/>
          <p:nvPr/>
        </p:nvSpPr>
        <p:spPr>
          <a:xfrm>
            <a:off x="7678579" y="6937296"/>
            <a:ext cx="6527840" cy="969288"/>
          </a:xfrm>
          <a:prstGeom prst="roundRect">
            <a:avLst>
              <a:gd name="adj" fmla="val 525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2" name="Text 15"/>
          <p:cNvSpPr/>
          <p:nvPr/>
        </p:nvSpPr>
        <p:spPr>
          <a:xfrm>
            <a:off x="7807285" y="7066002"/>
            <a:ext cx="151447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Неприятие Потерь</a:t>
            </a:r>
            <a:endParaRPr lang="en-US" sz="1150" dirty="0"/>
          </a:p>
        </p:txBody>
      </p:sp>
      <p:sp>
        <p:nvSpPr>
          <p:cNvPr id="23" name="Text 16"/>
          <p:cNvSpPr/>
          <p:nvPr/>
        </p:nvSpPr>
        <p:spPr>
          <a:xfrm>
            <a:off x="7807285" y="7327940"/>
            <a:ext cx="6270427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Боль от потери воспринимается примерно в два раза сильнее, чем удовольствие от эквивалентного выигрыша.</a:t>
            </a:r>
            <a:endParaRPr lang="en-US" sz="950" dirty="0"/>
          </a:p>
        </p:txBody>
      </p:sp>
      <p:sp>
        <p:nvSpPr>
          <p:cNvPr id="24" name="Shape 17"/>
          <p:cNvSpPr/>
          <p:nvPr/>
        </p:nvSpPr>
        <p:spPr>
          <a:xfrm>
            <a:off x="6967061" y="8020050"/>
            <a:ext cx="363379" cy="15240"/>
          </a:xfrm>
          <a:prstGeom prst="roundRect">
            <a:avLst>
              <a:gd name="adj" fmla="val 333920"/>
            </a:avLst>
          </a:prstGeom>
          <a:solidFill>
            <a:srgbClr val="B8BFDF"/>
          </a:solidFill>
          <a:ln/>
        </p:spPr>
      </p:sp>
      <p:sp>
        <p:nvSpPr>
          <p:cNvPr id="25" name="Shape 18"/>
          <p:cNvSpPr/>
          <p:nvPr/>
        </p:nvSpPr>
        <p:spPr>
          <a:xfrm>
            <a:off x="7269778" y="7982248"/>
            <a:ext cx="90845" cy="90845"/>
          </a:xfrm>
          <a:prstGeom prst="roundRect">
            <a:avLst>
              <a:gd name="adj" fmla="val 503275"/>
            </a:avLst>
          </a:prstGeom>
          <a:solidFill>
            <a:srgbClr val="4967E9"/>
          </a:solidFill>
          <a:ln/>
        </p:spPr>
      </p:sp>
      <p:sp>
        <p:nvSpPr>
          <p:cNvPr id="26" name="Shape 19"/>
          <p:cNvSpPr/>
          <p:nvPr/>
        </p:nvSpPr>
        <p:spPr>
          <a:xfrm>
            <a:off x="423982" y="7543086"/>
            <a:ext cx="6527840" cy="969288"/>
          </a:xfrm>
          <a:prstGeom prst="roundRect">
            <a:avLst>
              <a:gd name="adj" fmla="val 525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7" name="Text 20"/>
          <p:cNvSpPr/>
          <p:nvPr/>
        </p:nvSpPr>
        <p:spPr>
          <a:xfrm>
            <a:off x="4790123" y="7671792"/>
            <a:ext cx="2032992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Искажение Подтверждения</a:t>
            </a:r>
            <a:endParaRPr lang="en-US" sz="1150" dirty="0"/>
          </a:p>
        </p:txBody>
      </p:sp>
      <p:sp>
        <p:nvSpPr>
          <p:cNvPr id="28" name="Text 21"/>
          <p:cNvSpPr/>
          <p:nvPr/>
        </p:nvSpPr>
        <p:spPr>
          <a:xfrm>
            <a:off x="552688" y="7933730"/>
            <a:ext cx="6270427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Склонность искать, интерпретировать и запоминать информацию, которая подтверждает наши уже существующие убеждения.</a:t>
            </a:r>
            <a:endParaRPr lang="en-US" sz="950" dirty="0"/>
          </a:p>
        </p:txBody>
      </p:sp>
      <p:sp>
        <p:nvSpPr>
          <p:cNvPr id="29" name="Shape 22"/>
          <p:cNvSpPr/>
          <p:nvPr/>
        </p:nvSpPr>
        <p:spPr>
          <a:xfrm>
            <a:off x="7299960" y="8625840"/>
            <a:ext cx="363379" cy="15240"/>
          </a:xfrm>
          <a:prstGeom prst="roundRect">
            <a:avLst>
              <a:gd name="adj" fmla="val 333920"/>
            </a:avLst>
          </a:prstGeom>
          <a:solidFill>
            <a:srgbClr val="B8BFDF"/>
          </a:solidFill>
          <a:ln/>
        </p:spPr>
      </p:sp>
      <p:sp>
        <p:nvSpPr>
          <p:cNvPr id="30" name="Shape 23"/>
          <p:cNvSpPr/>
          <p:nvPr/>
        </p:nvSpPr>
        <p:spPr>
          <a:xfrm>
            <a:off x="7269778" y="8588038"/>
            <a:ext cx="90845" cy="90845"/>
          </a:xfrm>
          <a:prstGeom prst="roundRect">
            <a:avLst>
              <a:gd name="adj" fmla="val 503275"/>
            </a:avLst>
          </a:prstGeom>
          <a:solidFill>
            <a:srgbClr val="4967E9"/>
          </a:solidFill>
          <a:ln/>
        </p:spPr>
      </p:sp>
      <p:sp>
        <p:nvSpPr>
          <p:cNvPr id="31" name="Shape 24"/>
          <p:cNvSpPr/>
          <p:nvPr/>
        </p:nvSpPr>
        <p:spPr>
          <a:xfrm>
            <a:off x="7678579" y="8148876"/>
            <a:ext cx="6527840" cy="969288"/>
          </a:xfrm>
          <a:prstGeom prst="roundRect">
            <a:avLst>
              <a:gd name="adj" fmla="val 525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32" name="Text 25"/>
          <p:cNvSpPr/>
          <p:nvPr/>
        </p:nvSpPr>
        <p:spPr>
          <a:xfrm>
            <a:off x="7807285" y="8277582"/>
            <a:ext cx="1735336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Эвристика Доступности</a:t>
            </a:r>
            <a:endParaRPr lang="en-US" sz="1150" dirty="0"/>
          </a:p>
        </p:txBody>
      </p:sp>
      <p:sp>
        <p:nvSpPr>
          <p:cNvPr id="33" name="Text 26"/>
          <p:cNvSpPr/>
          <p:nvPr/>
        </p:nvSpPr>
        <p:spPr>
          <a:xfrm>
            <a:off x="7807285" y="8539520"/>
            <a:ext cx="6270427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Оценка вероятности события на основе того, насколько легко примеры приходят на ум (например, переоценка рисков после недавних новостей).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728" y="562094"/>
            <a:ext cx="6699290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Поведенческая Экономика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728" y="1507450"/>
            <a:ext cx="771334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Мост между психологией и экономикой, который стремится понять и объяснить реальное экономическое поведение.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1728" y="2391489"/>
            <a:ext cx="613172" cy="6131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70407" y="2563892"/>
            <a:ext cx="3024426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Психологические Корни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070407" y="3005852"/>
            <a:ext cx="684466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Изучение того, как человеческие предубеждения, эвристики и социальные нормы влияют на принятие финансовых решений.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1728" y="4068723"/>
            <a:ext cx="613172" cy="61317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70407" y="4241125"/>
            <a:ext cx="3851315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Эмпирические Доказательства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070407" y="4683085"/>
            <a:ext cx="6844665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Использование экспериментов и реальных данных для проверки и опровержения традиционных моделей рационального выбора.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1728" y="6073021"/>
            <a:ext cx="613172" cy="61317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70407" y="6245423"/>
            <a:ext cx="4577953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Концепция "Подталкивания" (Nudge)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070407" y="6687383"/>
            <a:ext cx="6844665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Разработка мягких, ненавязчивых методов для помощи людям в принятии более выгодных для них решений (например, автоматическое сохранение).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5885" y="326827"/>
            <a:ext cx="5038725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Мышление в Эпоху Цифровизации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5885" y="745808"/>
            <a:ext cx="2625328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Новые вызовы и возможности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85" y="1280517"/>
            <a:ext cx="6754416" cy="67544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5885" y="8168640"/>
            <a:ext cx="148566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Вызовы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415885" y="8473202"/>
            <a:ext cx="6754416" cy="38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Информационная Перегрузка: Увеличение количества данных, усложняющее процесс фильтрации и принятия решений.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415885" y="8894802"/>
            <a:ext cx="6754416" cy="38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FOMO (Страх упущенной выгоды): Постоянное обновление информации в соцсетях усиливает эмоциональное давление при инвестировании.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415885" y="9316403"/>
            <a:ext cx="6754416" cy="38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Дизайн "Темных Паттернов": Использование когнитивных искажений в пользовательском интерфейсе для манипуляции потребителями.</a:t>
            </a:r>
            <a:endParaRPr lang="en-US" sz="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719" y="1280517"/>
            <a:ext cx="6754416" cy="675441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67719" y="8168640"/>
            <a:ext cx="1485662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Возможности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467719" y="8473202"/>
            <a:ext cx="6754416" cy="38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Персонализированный Нейминг: Использование ИИ для подбора оптимальных "подталкиваний" для конкретного пользователя.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7467719" y="8894802"/>
            <a:ext cx="6754416" cy="38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Автоматизация Решений: Передача рутинных и эмоционально заряженных решений алгоритмам (например, автоматическое пополнение счета).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7467719" y="9316403"/>
            <a:ext cx="6754416" cy="38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Улучшенная Прозрачность: Цифровые платформы могут предоставить инструменты для визуализации долгосрочных последствий выбора.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352" y="714970"/>
            <a:ext cx="13195697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Как Развивать Эффективное Экономическое Мышление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1024771" y="2918341"/>
            <a:ext cx="6187797" cy="204907"/>
          </a:xfrm>
          <a:prstGeom prst="roundRect">
            <a:avLst>
              <a:gd name="adj" fmla="val 4201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7352" y="2713434"/>
            <a:ext cx="614839" cy="614839"/>
          </a:xfrm>
          <a:prstGeom prst="roundRect">
            <a:avLst>
              <a:gd name="adj" fmla="val 7436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1061" y="2867144"/>
            <a:ext cx="307419" cy="3074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2258" y="3533180"/>
            <a:ext cx="283071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Осознание Искажений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22258" y="3976330"/>
            <a:ext cx="608552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Начните с изучения своих личных склонностей к когнитивным ошибкам (например, неприятию потерь).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725013" y="2610922"/>
            <a:ext cx="6187916" cy="204907"/>
          </a:xfrm>
          <a:prstGeom prst="roundRect">
            <a:avLst>
              <a:gd name="adj" fmla="val 4201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17594" y="2406015"/>
            <a:ext cx="614839" cy="614839"/>
          </a:xfrm>
          <a:prstGeom prst="roundRect">
            <a:avLst>
              <a:gd name="adj" fmla="val 7436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1303" y="2559725"/>
            <a:ext cx="307419" cy="30741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2500" y="3225760"/>
            <a:ext cx="266747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Внедрение Процедур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22500" y="3668911"/>
            <a:ext cx="608564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Создайте "чек-листы" или системы принятия решений, чтобы исключить импульсивность (например, правило "отложить покупку на 24 часа").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024771" y="5575102"/>
            <a:ext cx="6187797" cy="204907"/>
          </a:xfrm>
          <a:prstGeom prst="roundRect">
            <a:avLst>
              <a:gd name="adj" fmla="val 4201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17352" y="5370195"/>
            <a:ext cx="614839" cy="614839"/>
          </a:xfrm>
          <a:prstGeom prst="roundRect">
            <a:avLst>
              <a:gd name="adj" fmla="val 7436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061" y="5523905"/>
            <a:ext cx="307419" cy="30741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22258" y="6189940"/>
            <a:ext cx="256210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Поиск Критики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922258" y="6633091"/>
            <a:ext cx="608552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Активно ищите мнения, противоречащие вашим убеждениям, чтобы избежать искажения подтверждения.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725013" y="5267682"/>
            <a:ext cx="6187916" cy="204907"/>
          </a:xfrm>
          <a:prstGeom prst="roundRect">
            <a:avLst>
              <a:gd name="adj" fmla="val 4201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17594" y="5062776"/>
            <a:ext cx="614839" cy="614839"/>
          </a:xfrm>
          <a:prstGeom prst="roundRect">
            <a:avLst>
              <a:gd name="adj" fmla="val 7436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1303" y="5216485"/>
            <a:ext cx="307419" cy="30741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2500" y="5882521"/>
            <a:ext cx="4611529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Фокус на Долгосрочной Перспективе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22500" y="6325672"/>
            <a:ext cx="608564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Используйте визуализацию и планирование для преодоления предвзятости настоящего (склонности предпочитать немедленное вознаграждение).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976" y="449461"/>
            <a:ext cx="4131945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Практические Кейсы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1976" y="1025604"/>
            <a:ext cx="5946219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Примеры применения поведенческой экономики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71976" y="1577102"/>
            <a:ext cx="13486448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Поведенческая экономика успешно используется правительствами и компаниями для улучшения социальных и финансовых результатов.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976" y="2022396"/>
            <a:ext cx="4359354" cy="43593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1976" y="6545104"/>
            <a:ext cx="2550914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Пенсионные Сбережения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1976" y="6898481"/>
            <a:ext cx="4359354" cy="104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Перевод пенсионных планов на систему "по умолчанию": сотрудники автоматически включаются в программу, но могут отказаться. Это значительно повышает уровень сбережений.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523" y="2022396"/>
            <a:ext cx="4359354" cy="43593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35523" y="6545104"/>
            <a:ext cx="2042993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Экономия Энергии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135523" y="6898481"/>
            <a:ext cx="4359354" cy="104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Использование социальных норм: в квитанциях указывается, насколько ваше потребление энергии отличается от потребления ваших соседей. Это стимулирует к экономии.</a:t>
            </a:r>
            <a:endParaRPr lang="en-US" sz="12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069" y="2022396"/>
            <a:ext cx="4359354" cy="43593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99069" y="6545104"/>
            <a:ext cx="2042993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Донорство Органов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9699069" y="6898481"/>
            <a:ext cx="4359354" cy="104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Изменение формулировки вопроса при получении водительских прав с "Хотите ли вы стать донором?" на "Хотите ли вы НЕ стать донором?" (опция отказа).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2025-11-10T18:14:39Z</dcterms:created>
  <dcterms:modified xsi:type="dcterms:W3CDTF">2025-11-10T18:14:39Z</dcterms:modified>
</cp:coreProperties>
</file>